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9"/>
  </p:notesMasterIdLst>
  <p:sldIdLst>
    <p:sldId id="256" r:id="rId2"/>
    <p:sldId id="257" r:id="rId3"/>
    <p:sldId id="258" r:id="rId4"/>
    <p:sldId id="260" r:id="rId5"/>
    <p:sldId id="261" r:id="rId6"/>
    <p:sldId id="264" r:id="rId7"/>
    <p:sldId id="265" r:id="rId8"/>
    <p:sldId id="273" r:id="rId9"/>
    <p:sldId id="266" r:id="rId10"/>
    <p:sldId id="267" r:id="rId11"/>
    <p:sldId id="268" r:id="rId12"/>
    <p:sldId id="269" r:id="rId13"/>
    <p:sldId id="270" r:id="rId14"/>
    <p:sldId id="277" r:id="rId15"/>
    <p:sldId id="271" r:id="rId16"/>
    <p:sldId id="276" r:id="rId17"/>
    <p:sldId id="278"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D01A8-D8A4-4636-9339-C500D018F26A}" type="datetimeFigureOut">
              <a:rPr lang="tr-TR" smtClean="0"/>
              <a:t>14.01.2021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A0243-E375-48FD-BEE3-60A035F8F13C}" type="slidenum">
              <a:rPr lang="tr-TR" smtClean="0"/>
              <a:t>‹#›</a:t>
            </a:fld>
            <a:endParaRPr lang="tr-TR"/>
          </a:p>
        </p:txBody>
      </p:sp>
    </p:spTree>
    <p:extLst>
      <p:ext uri="{BB962C8B-B14F-4D97-AF65-F5344CB8AC3E}">
        <p14:creationId xmlns:p14="http://schemas.microsoft.com/office/powerpoint/2010/main" val="406510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2FA0243-E375-48FD-BEE3-60A035F8F13C}" type="slidenum">
              <a:rPr lang="tr-TR" smtClean="0"/>
              <a:t>1</a:t>
            </a:fld>
            <a:endParaRPr lang="tr-TR"/>
          </a:p>
        </p:txBody>
      </p:sp>
    </p:spTree>
    <p:extLst>
      <p:ext uri="{BB962C8B-B14F-4D97-AF65-F5344CB8AC3E}">
        <p14:creationId xmlns:p14="http://schemas.microsoft.com/office/powerpoint/2010/main" val="264840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23720DD-5B6D-40BF-8493-A6B52D484E6B}" type="datetimeFigureOut">
              <a:rPr lang="tr-TR" smtClean="0"/>
              <a:t>14.01.2021</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A23720DD-5B6D-40BF-8493-A6B52D484E6B}" type="datetimeFigureOut">
              <a:rPr lang="tr-TR" smtClean="0"/>
              <a:t>14.01.2021</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A23720DD-5B6D-40BF-8493-A6B52D484E6B}" type="datetimeFigureOut">
              <a:rPr lang="tr-TR" smtClean="0"/>
              <a:t>14.01.2021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23720DD-5B6D-40BF-8493-A6B52D484E6B}" type="datetimeFigureOut">
              <a:rPr lang="tr-TR" smtClean="0"/>
              <a:t>14.01.2021</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3720DD-5B6D-40BF-8493-A6B52D484E6B}" type="datetimeFigureOut">
              <a:rPr lang="tr-TR" smtClean="0"/>
              <a:t>14.01.2021</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539552" y="2996952"/>
            <a:ext cx="7772400" cy="1780108"/>
          </a:xfrm>
        </p:spPr>
        <p:txBody>
          <a:bodyPr>
            <a:noAutofit/>
          </a:bodyPr>
          <a:lstStyle/>
          <a:p>
            <a:r>
              <a:rPr lang="tr-TR" sz="9600" dirty="0" smtClean="0"/>
              <a:t>HEDEF BELİRLEME</a:t>
            </a:r>
            <a:endParaRPr lang="tr-TR" sz="9600" dirty="0"/>
          </a:p>
        </p:txBody>
      </p:sp>
    </p:spTree>
    <p:extLst>
      <p:ext uri="{BB962C8B-B14F-4D97-AF65-F5344CB8AC3E}">
        <p14:creationId xmlns:p14="http://schemas.microsoft.com/office/powerpoint/2010/main" val="2719665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smtClean="0"/>
              <a:t>Hedefe bağlı kalınmalı.</a:t>
            </a:r>
            <a:r>
              <a:rPr lang="tr-TR" dirty="0"/>
              <a:t> Hedefe bağlılığı yüksek bireyler zorluklar karşısında yılmaz ve hedefe yönelik üstün çaba </a:t>
            </a:r>
            <a:r>
              <a:rPr lang="tr-TR" dirty="0" smtClean="0"/>
              <a:t>sarf ederken</a:t>
            </a:r>
            <a:r>
              <a:rPr lang="tr-TR" dirty="0"/>
              <a:t>, bağlılığı düşük bireyler hedefi gerçekleştirmek için fazla çaba göstermemekte ve zorluklar karşısında dirençsiz olabilmektedir.</a:t>
            </a:r>
          </a:p>
          <a:p>
            <a:r>
              <a:rPr lang="tr-TR" dirty="0"/>
              <a:t>Bireyin hedeflerinin birbiri ile uyumlu olması onlara ulaşma olasılığını arttırmaktadır. Belirlenen hedeflerin birbiri ile çatışması ise hedefe ulaşmayı olumsuz yönde etkilemektedir</a:t>
            </a:r>
            <a:r>
              <a:rPr lang="tr-TR" dirty="0" smtClean="0"/>
              <a:t>.</a:t>
            </a:r>
          </a:p>
          <a:p>
            <a:r>
              <a:rPr lang="tr-TR" dirty="0" smtClean="0"/>
              <a:t>Hedef kontrol edilebilir olmalı. Birey kendisinin ne durumda olduğunu değerlendirebilmelidir.</a:t>
            </a:r>
            <a:endParaRPr lang="tr-TR" dirty="0"/>
          </a:p>
          <a:p>
            <a:endParaRPr lang="tr-TR" dirty="0" smtClean="0"/>
          </a:p>
          <a:p>
            <a:pPr marL="0" indent="0">
              <a:buNone/>
            </a:pP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58076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772400" cy="4572000"/>
          </a:xfrm>
        </p:spPr>
        <p:txBody>
          <a:bodyPr>
            <a:normAutofit fontScale="92500" lnSpcReduction="10000"/>
          </a:bodyPr>
          <a:lstStyle/>
          <a:p>
            <a:r>
              <a:rPr lang="tr-TR" sz="5400" dirty="0" smtClean="0"/>
              <a:t>KISA VADELİ </a:t>
            </a:r>
          </a:p>
          <a:p>
            <a:pPr marL="109728" indent="0">
              <a:buNone/>
            </a:pPr>
            <a:r>
              <a:rPr lang="tr-TR" sz="5400" dirty="0"/>
              <a:t> </a:t>
            </a:r>
            <a:r>
              <a:rPr lang="tr-TR" sz="5400" dirty="0" smtClean="0"/>
              <a:t>HEDEFLER</a:t>
            </a:r>
          </a:p>
          <a:p>
            <a:r>
              <a:rPr lang="tr-TR" sz="5400" dirty="0" smtClean="0"/>
              <a:t>ORTA VADELİ HEDEFLER</a:t>
            </a:r>
          </a:p>
          <a:p>
            <a:r>
              <a:rPr lang="tr-TR" sz="5400" dirty="0" smtClean="0"/>
              <a:t>UZUN VADELİ HEDEFLER</a:t>
            </a:r>
            <a:endParaRPr lang="tr-TR" sz="5400"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669580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Günlük haftalık hedefler olarak değerlendirilebilir. Gün içinde nelerin yapılacağı haftanın diğer günlerinin nasıl planlanacağı şeklinde düşünülebilir.</a:t>
            </a:r>
          </a:p>
          <a:p>
            <a:pPr>
              <a:buFont typeface="Wingdings" pitchFamily="2" charset="2"/>
              <a:buChar char="v"/>
            </a:pPr>
            <a:r>
              <a:rPr lang="tr-TR" dirty="0"/>
              <a:t>Araştırmalar hedeflerin günlük faaliyetler ya da kısa süreli planlarla desteklenmesinin başlangıçta bilinçli bir faaliyet olan hedef belirlemeyi alışkanlık haline getirdiğini dolayısıyla hedefe ulaşma olasılığını önemli oranda arttırdığını göstermektedir.</a:t>
            </a:r>
          </a:p>
        </p:txBody>
      </p:sp>
      <p:sp>
        <p:nvSpPr>
          <p:cNvPr id="2" name="Başlık 1"/>
          <p:cNvSpPr>
            <a:spLocks noGrp="1"/>
          </p:cNvSpPr>
          <p:nvPr>
            <p:ph type="title"/>
          </p:nvPr>
        </p:nvSpPr>
        <p:spPr/>
        <p:txBody>
          <a:bodyPr/>
          <a:lstStyle/>
          <a:p>
            <a:r>
              <a:rPr lang="tr-TR" dirty="0" smtClean="0"/>
              <a:t>KISA VADELİ HEDEFLER</a:t>
            </a:r>
            <a:endParaRPr lang="tr-TR" dirty="0"/>
          </a:p>
        </p:txBody>
      </p:sp>
    </p:spTree>
    <p:extLst>
      <p:ext uri="{BB962C8B-B14F-4D97-AF65-F5344CB8AC3E}">
        <p14:creationId xmlns:p14="http://schemas.microsoft.com/office/powerpoint/2010/main" val="2046741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Aylık olarak yapılacak faaliyetler olarak düşünülebilir.</a:t>
            </a:r>
          </a:p>
          <a:p>
            <a:r>
              <a:rPr lang="tr-TR" dirty="0" smtClean="0"/>
              <a:t>Bu ay şu kitapları okumuş olacağım.</a:t>
            </a:r>
          </a:p>
          <a:p>
            <a:r>
              <a:rPr lang="tr-TR" dirty="0" smtClean="0"/>
              <a:t>Matematik  dersinden üslü sayılar ve köklü sayılar ünitelerinin tekrarını yapmış olacağım gibi.</a:t>
            </a:r>
          </a:p>
        </p:txBody>
      </p:sp>
      <p:sp>
        <p:nvSpPr>
          <p:cNvPr id="2" name="Başlık 1"/>
          <p:cNvSpPr>
            <a:spLocks noGrp="1"/>
          </p:cNvSpPr>
          <p:nvPr>
            <p:ph type="title"/>
          </p:nvPr>
        </p:nvSpPr>
        <p:spPr/>
        <p:txBody>
          <a:bodyPr/>
          <a:lstStyle/>
          <a:p>
            <a:r>
              <a:rPr lang="tr-TR" dirty="0" smtClean="0"/>
              <a:t>ORTA VADELİ HEDEFLER</a:t>
            </a:r>
            <a:endParaRPr lang="tr-TR" dirty="0"/>
          </a:p>
        </p:txBody>
      </p:sp>
    </p:spTree>
    <p:extLst>
      <p:ext uri="{BB962C8B-B14F-4D97-AF65-F5344CB8AC3E}">
        <p14:creationId xmlns:p14="http://schemas.microsoft.com/office/powerpoint/2010/main" val="3219383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itchFamily="2" charset="2"/>
              <a:buChar char="ü"/>
            </a:pPr>
            <a:r>
              <a:rPr lang="tr-TR" dirty="0" smtClean="0"/>
              <a:t>Kısa ve orta vadeli hedefler gelecek ile ilgili hedefleri gerçekleştirirken bir basamak olarak düşünülebilir. Kısa vadeli hedeflere ne kadar bağlanılırsa uzun vadedeki hedeflere ulaşmak daha kolay olacaktır. Kişi daha motive bir şekilde hedefine doğru emin adımlarla ilerleyecektir.</a:t>
            </a:r>
            <a:endParaRPr lang="tr-TR" dirty="0"/>
          </a:p>
        </p:txBody>
      </p:sp>
      <p:sp>
        <p:nvSpPr>
          <p:cNvPr id="2" name="Başlık 1"/>
          <p:cNvSpPr>
            <a:spLocks noGrp="1"/>
          </p:cNvSpPr>
          <p:nvPr>
            <p:ph type="title"/>
          </p:nvPr>
        </p:nvSpPr>
        <p:spPr/>
        <p:txBody>
          <a:bodyPr/>
          <a:lstStyle/>
          <a:p>
            <a:endParaRPr lang="tr-T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077072"/>
            <a:ext cx="5408449"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774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Gelecek ile ilgili planlar yıllık gerçekleştirilecek olan hedefler olarak düşünülebilir. </a:t>
            </a:r>
          </a:p>
          <a:p>
            <a:r>
              <a:rPr lang="tr-TR" dirty="0" smtClean="0"/>
              <a:t>Örnek olarak; 2024 yılında Namık Kemal Üniversitesinin Endüstri Mühendisliği bölümüne girmiş olacağım.</a:t>
            </a:r>
          </a:p>
          <a:p>
            <a:r>
              <a:rPr lang="tr-TR" dirty="0" smtClean="0"/>
              <a:t>2025 yılında Mehmet Akif Ersoy Anadolu Lisesini kazanmış olacağım.</a:t>
            </a:r>
          </a:p>
          <a:p>
            <a:r>
              <a:rPr lang="tr-TR" dirty="0" smtClean="0"/>
              <a:t>2030 yılında İstanbul Üniversitesinde yüksek lisans eğitimimi tamamlayacağım.</a:t>
            </a:r>
            <a:endParaRPr lang="tr-TR" dirty="0"/>
          </a:p>
        </p:txBody>
      </p:sp>
      <p:sp>
        <p:nvSpPr>
          <p:cNvPr id="2" name="Başlık 1"/>
          <p:cNvSpPr>
            <a:spLocks noGrp="1"/>
          </p:cNvSpPr>
          <p:nvPr>
            <p:ph type="title"/>
          </p:nvPr>
        </p:nvSpPr>
        <p:spPr/>
        <p:txBody>
          <a:bodyPr/>
          <a:lstStyle/>
          <a:p>
            <a:r>
              <a:rPr lang="tr-TR" dirty="0" smtClean="0"/>
              <a:t>UZUN VADELİ HEDEFLER</a:t>
            </a:r>
            <a:endParaRPr lang="tr-TR" dirty="0"/>
          </a:p>
        </p:txBody>
      </p:sp>
    </p:spTree>
    <p:extLst>
      <p:ext uri="{BB962C8B-B14F-4D97-AF65-F5344CB8AC3E}">
        <p14:creationId xmlns:p14="http://schemas.microsoft.com/office/powerpoint/2010/main" val="4193150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Hedefime ulaşmak için bir plana sahip miyim ?</a:t>
            </a:r>
          </a:p>
          <a:p>
            <a:r>
              <a:rPr lang="tr-TR" dirty="0" smtClean="0"/>
              <a:t>Hedefe ulaşmada olmazsa olmaz nokta bir plana sahip olmak ve plana sadık kalarak ilerlemektir !!!</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1998128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11560" y="836712"/>
            <a:ext cx="8229600" cy="1143000"/>
          </a:xfrm>
        </p:spPr>
        <p:txBody>
          <a:bodyPr/>
          <a:lstStyle/>
          <a:p>
            <a:r>
              <a:rPr lang="tr-TR" dirty="0" smtClean="0"/>
              <a:t>Dinlediğiniz için teşekkürler…</a:t>
            </a:r>
            <a:endParaRPr lang="tr-TR" dirty="0"/>
          </a:p>
        </p:txBody>
      </p:sp>
    </p:spTree>
    <p:extLst>
      <p:ext uri="{BB962C8B-B14F-4D97-AF65-F5344CB8AC3E}">
        <p14:creationId xmlns:p14="http://schemas.microsoft.com/office/powerpoint/2010/main" val="3827286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latin typeface="Arial Black" pitchFamily="34" charset="0"/>
              </a:rPr>
              <a:t>Hedef kelimesi zihninizde ne canlandırıyor ?</a:t>
            </a:r>
            <a:endParaRPr lang="tr-TR" dirty="0">
              <a:latin typeface="Arial Black" pitchFamily="34" charset="0"/>
            </a:endParaRPr>
          </a:p>
        </p:txBody>
      </p:sp>
      <p:sp>
        <p:nvSpPr>
          <p:cNvPr id="2" name="Başlık 1"/>
          <p:cNvSpPr>
            <a:spLocks noGrp="1"/>
          </p:cNvSpPr>
          <p:nvPr>
            <p:ph type="title"/>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356992"/>
            <a:ext cx="329565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27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latin typeface="Arial Black" pitchFamily="34" charset="0"/>
              </a:rPr>
              <a:t>Nişan alınacak yer, nişangâh. 2. </a:t>
            </a:r>
            <a:r>
              <a:rPr lang="tr-TR" b="1" i="1" dirty="0">
                <a:latin typeface="Arial Black" pitchFamily="34" charset="0"/>
              </a:rPr>
              <a:t>mec.</a:t>
            </a:r>
            <a:r>
              <a:rPr lang="tr-TR" b="1" dirty="0">
                <a:latin typeface="Arial Black" pitchFamily="34" charset="0"/>
              </a:rPr>
              <a:t> Yapılması tasarlanan iş, </a:t>
            </a:r>
            <a:r>
              <a:rPr lang="tr-TR" b="1" dirty="0" smtClean="0">
                <a:latin typeface="Arial Black" pitchFamily="34" charset="0"/>
              </a:rPr>
              <a:t>amaç3</a:t>
            </a:r>
            <a:r>
              <a:rPr lang="tr-TR" b="1" dirty="0">
                <a:latin typeface="Arial Black" pitchFamily="34" charset="0"/>
              </a:rPr>
              <a:t>. </a:t>
            </a:r>
            <a:r>
              <a:rPr lang="tr-TR" b="1" i="1" dirty="0">
                <a:latin typeface="Arial Black" pitchFamily="34" charset="0"/>
              </a:rPr>
              <a:t>mec.</a:t>
            </a:r>
            <a:r>
              <a:rPr lang="tr-TR" b="1" dirty="0">
                <a:latin typeface="Arial Black" pitchFamily="34" charset="0"/>
              </a:rPr>
              <a:t> Varılacak yer, ulaşılacak son nokta:</a:t>
            </a:r>
            <a:r>
              <a:rPr lang="tr-TR" b="1" i="1" dirty="0">
                <a:latin typeface="Arial Black" pitchFamily="34" charset="0"/>
              </a:rPr>
              <a:t> Ordular! İlk hedefiniz Akdeniz'dir. İleri! -</a:t>
            </a:r>
            <a:r>
              <a:rPr lang="tr-TR" b="1" dirty="0">
                <a:latin typeface="Arial Black" pitchFamily="34" charset="0"/>
              </a:rPr>
              <a:t>Atatürk</a:t>
            </a:r>
            <a:r>
              <a:rPr lang="tr-TR" b="1" dirty="0" smtClean="0">
                <a:latin typeface="Arial Black" pitchFamily="34" charset="0"/>
              </a:rPr>
              <a:t>.(TDK)</a:t>
            </a:r>
            <a:endParaRPr lang="tr-TR" b="1" dirty="0">
              <a:latin typeface="Arial Black" pitchFamily="34" charset="0"/>
            </a:endParaRPr>
          </a:p>
        </p:txBody>
      </p:sp>
      <p:sp>
        <p:nvSpPr>
          <p:cNvPr id="2" name="Başlık 1"/>
          <p:cNvSpPr>
            <a:spLocks noGrp="1"/>
          </p:cNvSpPr>
          <p:nvPr>
            <p:ph type="title"/>
          </p:nvPr>
        </p:nvSpPr>
        <p:spPr/>
        <p:txBody>
          <a:bodyPr/>
          <a:lstStyle/>
          <a:p>
            <a:r>
              <a:rPr lang="tr-TR" b="1" dirty="0" smtClean="0"/>
              <a:t>HEDEF</a:t>
            </a:r>
            <a:r>
              <a:rPr lang="tr-TR" dirty="0" smtClean="0"/>
              <a:t>:</a:t>
            </a:r>
            <a:endParaRPr lang="tr-TR" dirty="0"/>
          </a:p>
        </p:txBody>
      </p:sp>
    </p:spTree>
    <p:extLst>
      <p:ext uri="{BB962C8B-B14F-4D97-AF65-F5344CB8AC3E}">
        <p14:creationId xmlns:p14="http://schemas.microsoft.com/office/powerpoint/2010/main" val="1032611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sp>
        <p:nvSpPr>
          <p:cNvPr id="2" name="Başlık 1"/>
          <p:cNvSpPr>
            <a:spLocks noGrp="1"/>
          </p:cNvSpPr>
          <p:nvPr>
            <p:ph type="title"/>
          </p:nvPr>
        </p:nvSpPr>
        <p:spPr/>
        <p:txBody>
          <a:bodyPr/>
          <a:lstStyle/>
          <a:p>
            <a:r>
              <a:rPr lang="tr-TR" dirty="0" smtClean="0"/>
              <a:t>NEDEN HEDEF ?</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40768"/>
            <a:ext cx="835292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2348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Hedefler, bireyin kişiliğinin bir ifadesi olarak yaşamını anlamlı kılmakta ve ona tutarlılık kazandırmaktadır. </a:t>
            </a:r>
            <a:endParaRPr lang="tr-TR" dirty="0" smtClean="0"/>
          </a:p>
          <a:p>
            <a:r>
              <a:rPr lang="tr-TR" dirty="0" smtClean="0"/>
              <a:t>Arzuladığı </a:t>
            </a:r>
            <a:r>
              <a:rPr lang="tr-TR" dirty="0"/>
              <a:t>ya da belirlediği sonuçlara yönelik olarak insanı motive etmekte dolayısıyla bireyi zorluklar karşısında dirençli kılmaktadır</a:t>
            </a:r>
            <a:r>
              <a:rPr lang="tr-TR" dirty="0" smtClean="0"/>
              <a:t>.</a:t>
            </a:r>
          </a:p>
          <a:p>
            <a:r>
              <a:rPr lang="tr-TR" dirty="0"/>
              <a:t>Günlük faaliyetlerin ve davranışların anlamlı ve tutarlı bir şekilde organize olmasını, geleceği </a:t>
            </a:r>
            <a:r>
              <a:rPr lang="tr-TR" dirty="0" smtClean="0"/>
              <a:t>şekillendirerek bugünün </a:t>
            </a:r>
            <a:r>
              <a:rPr lang="tr-TR" dirty="0"/>
              <a:t>düzenlenmesini sağlamaktadır</a:t>
            </a:r>
            <a:r>
              <a:rPr lang="tr-TR" dirty="0" smtClean="0"/>
              <a:t>.</a:t>
            </a:r>
          </a:p>
          <a:p>
            <a:r>
              <a:rPr lang="tr-TR" dirty="0"/>
              <a:t>Kısacası hedef her canlının hayatına anlam katan ,yaptıkları işleri değerli kılan , insanların harekete geçmesini ve faydalı işler gerçekleştirmelerini sağlayan itici güçtür.</a:t>
            </a:r>
          </a:p>
          <a:p>
            <a:endParaRPr lang="tr-TR" dirty="0"/>
          </a:p>
          <a:p>
            <a:endParaRPr lang="tr-TR" dirty="0"/>
          </a:p>
          <a:p>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650106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smtClean="0"/>
              <a:t>Kişiyi motive eder.</a:t>
            </a:r>
          </a:p>
          <a:p>
            <a:r>
              <a:rPr lang="tr-TR" dirty="0" smtClean="0"/>
              <a:t>İstediklerini gerçekleştirmesi için kendisine güç sağlar.</a:t>
            </a:r>
          </a:p>
          <a:p>
            <a:r>
              <a:rPr lang="tr-TR" dirty="0" smtClean="0"/>
              <a:t>Zorluklarla karşılaşıldığında kişiye destek verir.</a:t>
            </a:r>
          </a:p>
          <a:p>
            <a:r>
              <a:rPr lang="tr-TR" dirty="0" smtClean="0"/>
              <a:t>Yaşamını anlamlı hale getirir.</a:t>
            </a:r>
          </a:p>
          <a:p>
            <a:r>
              <a:rPr lang="tr-TR" dirty="0" smtClean="0"/>
              <a:t>Hedeflerin gerçekleştirilmesi kişiye doyum sağlar.</a:t>
            </a:r>
          </a:p>
          <a:p>
            <a:r>
              <a:rPr lang="tr-TR" dirty="0" smtClean="0"/>
              <a:t>Kendisine ve çevresine katkı sağlayacak sonuçlar elde eder.</a:t>
            </a:r>
          </a:p>
          <a:p>
            <a:r>
              <a:rPr lang="tr-TR" dirty="0" smtClean="0"/>
              <a:t>İstenilen noktaya ulaşmak için kişiye kolaylık sağlar.</a:t>
            </a:r>
          </a:p>
          <a:p>
            <a:r>
              <a:rPr lang="tr-TR" dirty="0" smtClean="0"/>
              <a:t>Kişinin ayaklarının yere daha sağlam basmasına yardım eder.</a:t>
            </a:r>
          </a:p>
          <a:p>
            <a:r>
              <a:rPr lang="tr-TR" dirty="0" smtClean="0"/>
              <a:t>Hayatını daha planlı hale getirir.</a:t>
            </a:r>
          </a:p>
        </p:txBody>
      </p:sp>
      <p:sp>
        <p:nvSpPr>
          <p:cNvPr id="2" name="Başlık 1"/>
          <p:cNvSpPr>
            <a:spLocks noGrp="1"/>
          </p:cNvSpPr>
          <p:nvPr>
            <p:ph type="title"/>
          </p:nvPr>
        </p:nvSpPr>
        <p:spPr/>
        <p:txBody>
          <a:bodyPr>
            <a:normAutofit fontScale="90000"/>
          </a:bodyPr>
          <a:lstStyle/>
          <a:p>
            <a:r>
              <a:rPr lang="tr-TR" dirty="0" smtClean="0"/>
              <a:t>HEDEF BELİRLEMENİN FAYDALARI</a:t>
            </a:r>
            <a:endParaRPr lang="tr-TR" dirty="0"/>
          </a:p>
        </p:txBody>
      </p:sp>
    </p:spTree>
    <p:extLst>
      <p:ext uri="{BB962C8B-B14F-4D97-AF65-F5344CB8AC3E}">
        <p14:creationId xmlns:p14="http://schemas.microsoft.com/office/powerpoint/2010/main" val="2929964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smtClean="0"/>
              <a:t>Hedef kişiye uygun olmalı. Kişi ilgi ve yetenekleri çerçevesinde kendisine bir hedef belirlemelidir.</a:t>
            </a:r>
          </a:p>
          <a:p>
            <a:r>
              <a:rPr lang="tr-TR" dirty="0" smtClean="0"/>
              <a:t>Hedefi birey kendisi belirlemelidir.</a:t>
            </a:r>
          </a:p>
          <a:p>
            <a:r>
              <a:rPr lang="tr-TR" dirty="0" smtClean="0"/>
              <a:t>Hedef birey için önemli ve anlamlı olmalıdır.</a:t>
            </a:r>
          </a:p>
          <a:p>
            <a:r>
              <a:rPr lang="tr-TR" dirty="0" smtClean="0"/>
              <a:t>Hedef gerçekçi olmalı ve kişi hedefine ulaşabilmelidir.</a:t>
            </a:r>
          </a:p>
          <a:p>
            <a:r>
              <a:rPr lang="tr-TR" dirty="0" smtClean="0"/>
              <a:t>Hedef bireyin kapasitesinin altında ya da çok üzerinde olmamalıdır</a:t>
            </a:r>
            <a:r>
              <a:rPr lang="tr-TR" dirty="0" smtClean="0"/>
              <a:t>. Ne </a:t>
            </a:r>
            <a:r>
              <a:rPr lang="tr-TR" dirty="0"/>
              <a:t>çok kolay hedefler ne de ulaşılması imkansız olarak görülen hedefler bireyi motive </a:t>
            </a:r>
            <a:r>
              <a:rPr lang="tr-TR" dirty="0" smtClean="0"/>
              <a:t>edebilmektedir. Ulaşılması zor hedefler kişiyi motive eder ancak bir noktadan sonra ulaşılamaması durumunda kişi hedeften uzaklaşmaya başlar.</a:t>
            </a:r>
          </a:p>
          <a:p>
            <a:r>
              <a:rPr lang="tr-TR" dirty="0" smtClean="0"/>
              <a:t>Hedef somut hale getirilmeli.</a:t>
            </a:r>
            <a:r>
              <a:rPr lang="tr-TR" dirty="0"/>
              <a:t> Hedefler bir yere yazılmalı ve listelenmelidir. Hedefler yazılı hale getirildiklerinde belirginlik kazanır.</a:t>
            </a:r>
          </a:p>
          <a:p>
            <a:endParaRPr lang="tr-TR" dirty="0"/>
          </a:p>
        </p:txBody>
      </p:sp>
      <p:sp>
        <p:nvSpPr>
          <p:cNvPr id="2" name="Başlık 1"/>
          <p:cNvSpPr>
            <a:spLocks noGrp="1"/>
          </p:cNvSpPr>
          <p:nvPr>
            <p:ph type="title"/>
          </p:nvPr>
        </p:nvSpPr>
        <p:spPr/>
        <p:txBody>
          <a:bodyPr>
            <a:normAutofit fontScale="90000"/>
          </a:bodyPr>
          <a:lstStyle/>
          <a:p>
            <a:r>
              <a:rPr lang="tr-TR" dirty="0" smtClean="0"/>
              <a:t>HEDEF BELİRLERKEN NELERE DİKKAT EDİLMELİDİR ?</a:t>
            </a:r>
            <a:endParaRPr lang="tr-TR" dirty="0"/>
          </a:p>
        </p:txBody>
      </p:sp>
    </p:spTree>
    <p:extLst>
      <p:ext uri="{BB962C8B-B14F-4D97-AF65-F5344CB8AC3E}">
        <p14:creationId xmlns:p14="http://schemas.microsoft.com/office/powerpoint/2010/main" val="2020609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Hedef net bir şekilde </a:t>
            </a:r>
            <a:r>
              <a:rPr lang="tr-TR" dirty="0" smtClean="0"/>
              <a:t>belirlenmeli!</a:t>
            </a: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60848"/>
            <a:ext cx="770642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576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smtClean="0"/>
              <a:t>Belirgin </a:t>
            </a:r>
            <a:r>
              <a:rPr lang="tr-TR" dirty="0"/>
              <a:t>ve açık hedefler performansın daha etkin bir şekilde </a:t>
            </a:r>
            <a:r>
              <a:rPr lang="tr-TR" dirty="0" smtClean="0"/>
              <a:t>düzenlenmesini  sağlamaktadır. Çünkü </a:t>
            </a:r>
            <a:r>
              <a:rPr lang="tr-TR" dirty="0"/>
              <a:t>bu hedefler, başarıya ulaşmak için gerekli olan çabayı tam olarak tanımlamakta, bireye </a:t>
            </a:r>
            <a:r>
              <a:rPr lang="tr-TR" dirty="0" smtClean="0"/>
              <a:t>kat ettiği </a:t>
            </a:r>
            <a:r>
              <a:rPr lang="tr-TR" dirty="0"/>
              <a:t>ilerlemeyi ölçebilmesi için belli bir kriter sunmakta ve </a:t>
            </a:r>
            <a:r>
              <a:rPr lang="tr-TR" dirty="0" smtClean="0"/>
              <a:t>bu sayede kişinin öz yeterliliği artmaktadır.</a:t>
            </a:r>
          </a:p>
          <a:p>
            <a:r>
              <a:rPr lang="tr-TR" dirty="0" smtClean="0"/>
              <a:t>Hedef belirlerken zaman dilimleri kullanılmalıdır.(</a:t>
            </a:r>
            <a:r>
              <a:rPr lang="tr-TR" dirty="0"/>
              <a:t>önümüzdeki bir hafta boyunca kitap okumaya her gün </a:t>
            </a:r>
            <a:r>
              <a:rPr lang="tr-TR" dirty="0" smtClean="0"/>
              <a:t>20:00-21:00 saatleri </a:t>
            </a:r>
            <a:r>
              <a:rPr lang="tr-TR" dirty="0"/>
              <a:t>arasında vakit ayıracağım,25 yaşıma geldiğimde lisans eğitimimi tamamlamış </a:t>
            </a:r>
            <a:r>
              <a:rPr lang="tr-TR" dirty="0" smtClean="0"/>
              <a:t>olacağım vs</a:t>
            </a:r>
            <a:r>
              <a:rPr lang="tr-TR" dirty="0"/>
              <a:t>.)</a:t>
            </a:r>
          </a:p>
          <a:p>
            <a:endParaRPr lang="tr-TR" dirty="0" smtClean="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972718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201</TotalTime>
  <Words>612</Words>
  <Application>Microsoft Office PowerPoint</Application>
  <PresentationFormat>Ekran Gösterisi (4:3)</PresentationFormat>
  <Paragraphs>54</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Kalabalık</vt:lpstr>
      <vt:lpstr>HEDEF BELİRLEME</vt:lpstr>
      <vt:lpstr>PowerPoint Sunusu</vt:lpstr>
      <vt:lpstr>HEDEF:</vt:lpstr>
      <vt:lpstr>NEDEN HEDEF ?</vt:lpstr>
      <vt:lpstr>PowerPoint Sunusu</vt:lpstr>
      <vt:lpstr>HEDEF BELİRLEMENİN FAYDALARI</vt:lpstr>
      <vt:lpstr>HEDEF BELİRLERKEN NELERE DİKKAT EDİLMELİDİR ?</vt:lpstr>
      <vt:lpstr>PowerPoint Sunusu</vt:lpstr>
      <vt:lpstr>PowerPoint Sunusu</vt:lpstr>
      <vt:lpstr>PowerPoint Sunusu</vt:lpstr>
      <vt:lpstr>PowerPoint Sunusu</vt:lpstr>
      <vt:lpstr>KISA VADELİ HEDEFLER</vt:lpstr>
      <vt:lpstr>ORTA VADELİ HEDEFLER</vt:lpstr>
      <vt:lpstr>PowerPoint Sunusu</vt:lpstr>
      <vt:lpstr>UZUN VADELİ HEDEFLER</vt:lpstr>
      <vt:lpstr>PowerPoint Sunusu</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dc:title>
  <cp:lastModifiedBy>gencayalp</cp:lastModifiedBy>
  <cp:revision>33</cp:revision>
  <dcterms:modified xsi:type="dcterms:W3CDTF">2021-01-14T12:36:55Z</dcterms:modified>
</cp:coreProperties>
</file>